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74" r:id="rId2"/>
    <p:sldId id="265" r:id="rId3"/>
    <p:sldId id="293" r:id="rId4"/>
    <p:sldId id="299" r:id="rId5"/>
    <p:sldId id="294" r:id="rId6"/>
    <p:sldId id="302" r:id="rId7"/>
    <p:sldId id="303" r:id="rId8"/>
    <p:sldId id="304" r:id="rId9"/>
    <p:sldId id="300" r:id="rId10"/>
    <p:sldId id="29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微软雅黑" panose="020B0503020204020204" pitchFamily="34" charset="-122"/>
      <p:regular r:id="rId19"/>
      <p:bold r:id="rId20"/>
    </p:embeddedFont>
    <p:embeddedFont>
      <p:font typeface="汉仪综艺体简" panose="02010600030101010101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515"/>
    <a:srgbClr val="FD1616"/>
    <a:srgbClr val="D00F0F"/>
    <a:srgbClr val="A60A0A"/>
    <a:srgbClr val="FA1515"/>
    <a:srgbClr val="FC1515"/>
    <a:srgbClr val="C60E0E"/>
    <a:srgbClr val="C50E0E"/>
    <a:srgbClr val="FB1515"/>
    <a:srgbClr val="F0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102" y="-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F9AAB-0F72-421A-8D36-9D389E9FE561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F46BB-4122-4690-955F-3C987D1682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276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9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4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7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9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9A9A1-FA24-4A2A-BFAA-724D54F8570E}" type="datetimeFigureOut">
              <a:rPr lang="zh-CN" altLang="en-US" smtClean="0"/>
              <a:t>2016/3/18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92DDE-681C-48CB-9337-0E7B425B1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63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hyperlink" Target="http://www.51eduline.com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51eduline.com/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koo.cn/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://www.higher-edu.cn/" TargetMode="External"/><Relationship Id="rId21" Type="http://schemas.openxmlformats.org/officeDocument/2006/relationships/image" Target="../media/image30.png"/><Relationship Id="rId7" Type="http://schemas.openxmlformats.org/officeDocument/2006/relationships/hyperlink" Target="http://www.ucai.cn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www.pingushi.cn/" TargetMode="External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20" Type="http://schemas.openxmlformats.org/officeDocument/2006/relationships/hyperlink" Target="http://www.feochina.com/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11" Type="http://schemas.openxmlformats.org/officeDocument/2006/relationships/hyperlink" Target="http://www.yipong.com/index.php?app=classroom&amp;mod=Index&amp;act=index" TargetMode="External"/><Relationship Id="rId24" Type="http://schemas.openxmlformats.org/officeDocument/2006/relationships/image" Target="../media/image32.png"/><Relationship Id="rId5" Type="http://schemas.openxmlformats.org/officeDocument/2006/relationships/hyperlink" Target="http://www.gymboree.com.cn/" TargetMode="External"/><Relationship Id="rId15" Type="http://schemas.openxmlformats.org/officeDocument/2006/relationships/hyperlink" Target="http://cd.houxue.com/" TargetMode="External"/><Relationship Id="rId23" Type="http://schemas.openxmlformats.org/officeDocument/2006/relationships/hyperlink" Target="http://www.risecenter.com/index.html" TargetMode="External"/><Relationship Id="rId10" Type="http://schemas.openxmlformats.org/officeDocument/2006/relationships/image" Target="../media/image24.png"/><Relationship Id="rId19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hyperlink" Target="http://www.riselinkedu.com/" TargetMode="External"/><Relationship Id="rId14" Type="http://schemas.openxmlformats.org/officeDocument/2006/relationships/image" Target="../media/image26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\Desktop\图片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44" y="3193715"/>
            <a:ext cx="1322388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图片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03" y="3430849"/>
            <a:ext cx="609600" cy="34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图片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56" y="3153127"/>
            <a:ext cx="1322388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图片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097" y="3428322"/>
            <a:ext cx="615950" cy="34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6" t="20226" r="2428" b="21797"/>
          <a:stretch/>
        </p:blipFill>
        <p:spPr>
          <a:xfrm rot="7812851">
            <a:off x="10945707" y="-157917"/>
            <a:ext cx="351864" cy="250583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 rot="2441754" flipH="1">
            <a:off x="10871660" y="500058"/>
            <a:ext cx="121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汉仪综艺体简" panose="02010609000101010101" pitchFamily="49" charset="-122"/>
                <a:ea typeface="汉仪综艺体简" panose="02010609000101010101" pitchFamily="49" charset="-122"/>
              </a:rPr>
              <a:t>Eduline</a:t>
            </a:r>
            <a:endParaRPr lang="zh-CN" altLang="en-US" sz="2000" dirty="0">
              <a:latin typeface="汉仪综艺体简" panose="02010609000101010101" pitchFamily="49" charset="-122"/>
              <a:ea typeface="汉仪综艺体简" panose="02010609000101010101" pitchFamily="49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488795" y="1452954"/>
            <a:ext cx="3206117" cy="3206117"/>
          </a:xfrm>
          <a:prstGeom prst="ellipse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571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 flipH="1">
            <a:off x="2749902" y="5386322"/>
            <a:ext cx="687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Stencil Std" panose="04020904080802020404" pitchFamily="82" charset="0"/>
              </a:rPr>
              <a:t>Perfect Education System</a:t>
            </a:r>
            <a:endParaRPr lang="zh-CN" altLang="en-US" sz="3200" dirty="0">
              <a:latin typeface="Stencil Std" panose="04020904080802020404" pitchFamily="82" charset="0"/>
            </a:endParaRPr>
          </a:p>
        </p:txBody>
      </p:sp>
      <p:pic>
        <p:nvPicPr>
          <p:cNvPr id="1026" name="Picture 2" descr="C:\Users\Administrator\Desktop\图片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73" y="3393271"/>
            <a:ext cx="3767138" cy="1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34" y="2057846"/>
            <a:ext cx="1340942" cy="89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2714" y="3012315"/>
            <a:ext cx="144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/>
              <a:t>Eduline</a:t>
            </a:r>
            <a:endParaRPr lang="zh-CN" altLang="en-US" sz="3200" b="1" dirty="0"/>
          </a:p>
        </p:txBody>
      </p:sp>
      <p:pic>
        <p:nvPicPr>
          <p:cNvPr id="1032" name="Picture 8" descr="C:\Users\Administrator\Desktop\赛新科技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1709"/>
            <a:ext cx="1865145" cy="54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78353" y="391089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简  介</a:t>
            </a:r>
            <a:endParaRPr lang="zh-CN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213299" y="6287945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了解更多：</a:t>
            </a:r>
            <a:r>
              <a:rPr lang="en-US" altLang="zh-CN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www.51eduline.com</a:t>
            </a:r>
            <a:endParaRPr lang="en-US" altLang="zh-CN" sz="1400" b="1" u="sng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立即体验：</a:t>
            </a:r>
            <a:r>
              <a:rPr lang="en-US" altLang="zh-CN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demo.51eduline.com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13741"/>
      </p:ext>
    </p:extLst>
  </p:cSld>
  <p:clrMapOvr>
    <a:masterClrMapping/>
  </p:clrMapOvr>
  <p:transition spd="slow" advTm="1023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6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 animBg="1"/>
      <p:bldP spid="44" grpId="0"/>
      <p:bldP spid="2" grpId="0"/>
      <p:bldP spid="4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624" y="-2077072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/>
          <p:cNvSpPr txBox="1"/>
          <p:nvPr/>
        </p:nvSpPr>
        <p:spPr>
          <a:xfrm flipH="1">
            <a:off x="4705830" y="2997211"/>
            <a:ext cx="2569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Stencil Std" panose="04020904080802020404" pitchFamily="82" charset="0"/>
              </a:rPr>
              <a:t>THANKS</a:t>
            </a:r>
            <a:endParaRPr lang="zh-CN" altLang="en-US" sz="3600" dirty="0">
              <a:latin typeface="Stencil Std" panose="04020904080802020404" pitchFamily="82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 flipH="1">
            <a:off x="4070721" y="3632095"/>
            <a:ext cx="406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联系电话：</a:t>
            </a:r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028-68731380 </a:t>
            </a:r>
          </a:p>
          <a:p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15908166304</a:t>
            </a: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联系邮箱：</a:t>
            </a:r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wangjun@51eduline.com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6" t="20226" r="2428" b="21797"/>
          <a:stretch/>
        </p:blipFill>
        <p:spPr>
          <a:xfrm rot="16200000">
            <a:off x="5972763" y="671852"/>
            <a:ext cx="260144" cy="4283147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6" t="20226" r="2428" b="21797"/>
          <a:stretch/>
        </p:blipFill>
        <p:spPr>
          <a:xfrm rot="5400000" flipV="1">
            <a:off x="5972763" y="2470170"/>
            <a:ext cx="260144" cy="4283147"/>
          </a:xfrm>
          <a:prstGeom prst="rect">
            <a:avLst/>
          </a:prstGeom>
        </p:spPr>
      </p:pic>
      <p:pic>
        <p:nvPicPr>
          <p:cNvPr id="4098" name="Picture 2" descr="C:\Users\Administrator\Desktop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3" y="57925"/>
            <a:ext cx="9525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6048" y="288757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End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216" y="647913"/>
            <a:ext cx="974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0070C0"/>
                </a:solidFill>
              </a:rPr>
              <a:t>Eduline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3299" y="6287945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了解更多：</a:t>
            </a:r>
            <a:r>
              <a:rPr lang="en-US" altLang="zh-CN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www.51eduline.com</a:t>
            </a:r>
            <a:endParaRPr lang="en-US" altLang="zh-CN" sz="1400" b="1" u="sng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立即体验：</a:t>
            </a:r>
            <a:r>
              <a:rPr lang="en-US" altLang="zh-CN" sz="1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demo.51eduline.com</a:t>
            </a:r>
          </a:p>
        </p:txBody>
      </p:sp>
    </p:spTree>
    <p:extLst>
      <p:ext uri="{BB962C8B-B14F-4D97-AF65-F5344CB8AC3E}">
        <p14:creationId xmlns:p14="http://schemas.microsoft.com/office/powerpoint/2010/main" val="7405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39">
        <p:fade/>
      </p:transition>
    </mc:Choice>
    <mc:Fallback xmlns="">
      <p:transition spd="med" advTm="16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1545185" y="266281"/>
            <a:ext cx="226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汉仪综艺体简" panose="02010609000101010101" pitchFamily="49" charset="-122"/>
                <a:ea typeface="汉仪综艺体简" panose="02010609000101010101" pitchFamily="49" charset="-122"/>
              </a:rPr>
              <a:t>功能系统</a:t>
            </a:r>
            <a:endParaRPr lang="zh-CN" altLang="en-US" sz="2800" b="1" dirty="0">
              <a:latin typeface="汉仪综艺体简" panose="02010609000101010101" pitchFamily="49" charset="-122"/>
              <a:ea typeface="汉仪综艺体简" panose="02010609000101010101" pitchFamily="49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178820" y="2842283"/>
            <a:ext cx="1684099" cy="1458177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6307939" y="2842283"/>
            <a:ext cx="1684099" cy="1458177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4178820" y="4608330"/>
            <a:ext cx="1684099" cy="1458177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313056" y="4608329"/>
            <a:ext cx="1684099" cy="1458177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6326" y="2931585"/>
            <a:ext cx="3176687" cy="1219041"/>
            <a:chOff x="696326" y="2931583"/>
            <a:chExt cx="3176687" cy="1219041"/>
          </a:xfrm>
        </p:grpSpPr>
        <p:sp>
          <p:nvSpPr>
            <p:cNvPr id="74" name="文本框 73"/>
            <p:cNvSpPr txBox="1"/>
            <p:nvPr/>
          </p:nvSpPr>
          <p:spPr>
            <a:xfrm flipH="1">
              <a:off x="696326" y="2931583"/>
              <a:ext cx="262335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完善的后台系统，第三方存储，多种视频格式的上传、播放，只为优质体验。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 flipH="1">
              <a:off x="3482746" y="2950295"/>
              <a:ext cx="39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视频教学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392828" y="3041282"/>
              <a:ext cx="0" cy="92333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696325" y="4648072"/>
            <a:ext cx="3176688" cy="1222603"/>
            <a:chOff x="695465" y="2845141"/>
            <a:chExt cx="3176688" cy="1222603"/>
          </a:xfrm>
        </p:grpSpPr>
        <p:sp>
          <p:nvSpPr>
            <p:cNvPr id="83" name="文本框 82"/>
            <p:cNvSpPr txBox="1"/>
            <p:nvPr/>
          </p:nvSpPr>
          <p:spPr>
            <a:xfrm flipH="1">
              <a:off x="695465" y="2845141"/>
              <a:ext cx="262335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更直观有效的教学形式，零距离授课，实时互动，在线答疑，尽享学习乐趣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 flipH="1">
              <a:off x="3481886" y="2867415"/>
              <a:ext cx="39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直播教学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3392828" y="2961072"/>
              <a:ext cx="0" cy="92333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8286581" y="2995753"/>
            <a:ext cx="3112760" cy="1200329"/>
            <a:chOff x="380690" y="2995751"/>
            <a:chExt cx="3112760" cy="1200329"/>
          </a:xfrm>
        </p:grpSpPr>
        <p:sp>
          <p:nvSpPr>
            <p:cNvPr id="87" name="文本框 86"/>
            <p:cNvSpPr txBox="1"/>
            <p:nvPr/>
          </p:nvSpPr>
          <p:spPr>
            <a:xfrm flipH="1">
              <a:off x="870097" y="2995751"/>
              <a:ext cx="262335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多种考试类型定义，试题批量录入，跟踪用户考试记录，实时查看结果及分析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 flipH="1">
              <a:off x="380690" y="2995751"/>
              <a:ext cx="39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在线考试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824445" y="3089408"/>
              <a:ext cx="0" cy="92333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8265979" y="4748757"/>
            <a:ext cx="3133362" cy="1200329"/>
            <a:chOff x="360088" y="3015076"/>
            <a:chExt cx="3133362" cy="1200329"/>
          </a:xfrm>
        </p:grpSpPr>
        <p:sp>
          <p:nvSpPr>
            <p:cNvPr id="91" name="文本框 90"/>
            <p:cNvSpPr txBox="1"/>
            <p:nvPr/>
          </p:nvSpPr>
          <p:spPr>
            <a:xfrm flipH="1">
              <a:off x="870097" y="3116708"/>
              <a:ext cx="2623353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精准筛选，足不出户，一键预约，省时省力，方便快捷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 flipH="1">
              <a:off x="360088" y="3015076"/>
              <a:ext cx="39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在线约课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824445" y="3169618"/>
              <a:ext cx="0" cy="92333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行业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模板：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节日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模板：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优秀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教程： 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Word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教程： 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教程：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>
                    <a:lumMod val="85000"/>
                  </a:schemeClr>
                </a:solidFill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>
                    <a:lumMod val="85000"/>
                  </a:schemeClr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>
                    <a:lumMod val="85000"/>
                  </a:schemeClr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>
                    <a:lumMod val="85000"/>
                  </a:schemeClr>
                </a:solidFill>
              </a:rPr>
              <a:t>www.1ppt.cn</a:t>
            </a:r>
            <a:endParaRPr lang="en-US" altLang="zh-CN" sz="1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en-US" altLang="zh-CN" sz="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zh-CN" altLang="en-US" sz="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52" name="Picture 4" descr="C:\Users\Administrator\Desktop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75" y="4000472"/>
            <a:ext cx="3054350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QQ截图201602041404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919" y="3260221"/>
            <a:ext cx="7239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QQ截图201602041404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79" y="3170652"/>
            <a:ext cx="496965" cy="71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strator\Desktop\QQ截图2016020414043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19" y="5037648"/>
            <a:ext cx="5715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istrator\Desktop\QQ截图2016020414075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896" y="5110840"/>
            <a:ext cx="736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圆角矩形 49"/>
          <p:cNvSpPr/>
          <p:nvPr/>
        </p:nvSpPr>
        <p:spPr>
          <a:xfrm>
            <a:off x="4178819" y="1117455"/>
            <a:ext cx="1684099" cy="1458177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6313056" y="1117454"/>
            <a:ext cx="1684099" cy="1458177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87"/>
          <p:cNvSpPr txBox="1"/>
          <p:nvPr/>
        </p:nvSpPr>
        <p:spPr>
          <a:xfrm flipH="1">
            <a:off x="3482745" y="1273558"/>
            <a:ext cx="39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活动资讯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82"/>
          <p:cNvSpPr txBox="1"/>
          <p:nvPr/>
        </p:nvSpPr>
        <p:spPr>
          <a:xfrm flipH="1">
            <a:off x="584032" y="1273558"/>
            <a:ext cx="2623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公告资讯活动一体，更直观的展示出重要信息与活动；活动让每个用户都参与进来。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3376709" y="1384877"/>
            <a:ext cx="0" cy="92333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87"/>
          <p:cNvSpPr txBox="1"/>
          <p:nvPr/>
        </p:nvSpPr>
        <p:spPr>
          <a:xfrm flipH="1">
            <a:off x="8286581" y="1246379"/>
            <a:ext cx="39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问答笔记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8725746" y="1412057"/>
            <a:ext cx="0" cy="92333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C:\Users\Administrator\Desktop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669" y="2200507"/>
            <a:ext cx="3054350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86"/>
          <p:cNvSpPr txBox="1"/>
          <p:nvPr/>
        </p:nvSpPr>
        <p:spPr>
          <a:xfrm flipH="1">
            <a:off x="8775988" y="1273558"/>
            <a:ext cx="2623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集互动、学习、教学于一体，实现学生与老师及时沟通，知识难点得到解答。</a:t>
            </a:r>
          </a:p>
        </p:txBody>
      </p:sp>
      <p:pic>
        <p:nvPicPr>
          <p:cNvPr id="2057" name="Picture 9" descr="C:\Users\Administrator\Desktop\QQ截图201602041440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62" y="1455643"/>
            <a:ext cx="8763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dministrator\Desktop\QQ截图2016020414402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29" y="1525070"/>
            <a:ext cx="752202" cy="5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932022"/>
      </p:ext>
    </p:extLst>
  </p:cSld>
  <p:clrMapOvr>
    <a:masterClrMapping/>
  </p:clrMapOvr>
  <p:transition spd="slow" advTm="254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52" grpId="0"/>
      <p:bldP spid="53" grpId="0"/>
      <p:bldP spid="55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Administrator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494" y="3606923"/>
            <a:ext cx="126206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041" y="759577"/>
            <a:ext cx="126206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Administrator\Desktop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1338333" y="222393"/>
            <a:ext cx="34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视频点播特色功能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18512" y="1354706"/>
            <a:ext cx="2265664" cy="2265664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808264" y="1341259"/>
            <a:ext cx="7734231" cy="2265664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课程分类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课程分类设计，便于用户对课程的筛选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限时免费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提高平台流量，把更多的流量转换成有价值的流量，提高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转换率；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课程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笔记：通过课程笔记，对用户知识点进行记录和总结，加强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总结课程知识点，丰富课程内容；</a:t>
            </a:r>
            <a:endParaRPr lang="zh-CN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课程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提问：通过课程提问，提升用户的互动性，丰富课程内容，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解决用户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疑问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2004009" y="2212185"/>
            <a:ext cx="600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汉仪综艺体简" panose="02010609000101010101" pitchFamily="49" charset="-122"/>
                <a:ea typeface="汉仪综艺体简" panose="02010609000101010101" pitchFamily="49" charset="-122"/>
              </a:rPr>
              <a:t>特色一</a:t>
            </a:r>
            <a:endParaRPr lang="zh-CN" altLang="en-US" sz="2000" b="1" dirty="0">
              <a:latin typeface="汉仪综艺体简" panose="02010609000101010101" pitchFamily="49" charset="-122"/>
              <a:ea typeface="汉仪综艺体简" panose="02010609000101010101" pitchFamily="49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18512" y="4127892"/>
            <a:ext cx="2265664" cy="2265664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808264" y="4098403"/>
            <a:ext cx="7734231" cy="2265664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 flipH="1">
            <a:off x="2073317" y="4911848"/>
            <a:ext cx="531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汉仪综艺体简" panose="02010609000101010101" pitchFamily="49" charset="-122"/>
                <a:ea typeface="汉仪综艺体简" panose="02010609000101010101" pitchFamily="49" charset="-122"/>
              </a:rPr>
              <a:t>特色二</a:t>
            </a:r>
            <a:endParaRPr lang="zh-CN" altLang="en-US" sz="2000" b="1" dirty="0">
              <a:latin typeface="汉仪综艺体简" panose="02010609000101010101" pitchFamily="49" charset="-122"/>
              <a:ea typeface="汉仪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flipH="1">
            <a:off x="3241107" y="4314311"/>
            <a:ext cx="686854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点评：用户购买学习课程后的反馈信息，对其他的用户起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引导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的作用；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标签：便于用户方便快捷的找到需要的课程；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专辑：可打包购买课程，系统自动整合内容，利于用户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系统化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学习；</a:t>
            </a:r>
          </a:p>
        </p:txBody>
      </p:sp>
      <p:pic>
        <p:nvPicPr>
          <p:cNvPr id="3075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72" y="1520774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74" y="2338918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15" y="2892368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82" y="1833594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98" y="4399448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00" y="5017042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16" y="5454538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Administrator\Desktop\QQ截图201602041404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60" y="1589886"/>
            <a:ext cx="7239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dministrator\Desktop\QQ截图201602041404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26" y="4289548"/>
            <a:ext cx="7239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850768"/>
      </p:ext>
    </p:extLst>
  </p:cSld>
  <p:clrMapOvr>
    <a:masterClrMapping/>
  </p:clrMapOvr>
  <p:transition spd="slow" advTm="2959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9" grpId="0" animBg="1"/>
      <p:bldP spid="11" grpId="0"/>
      <p:bldP spid="24" grpId="0" animBg="1"/>
      <p:bldP spid="26" grpId="0" animBg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Administrator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421" y="3529184"/>
            <a:ext cx="126206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041" y="759577"/>
            <a:ext cx="126206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Administrator\Desktop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1319406" y="230905"/>
            <a:ext cx="34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考试系统特色功能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18512" y="1354706"/>
            <a:ext cx="2265664" cy="2265664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808264" y="1341259"/>
            <a:ext cx="7734231" cy="2265664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层考试分类：多层考试分类设计，便于用户对考题的筛选；  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试题类多样化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：支持单选、多选、填空、判断等试题类型，丰富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内容；    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课程笔记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出卷：随机分配试卷和试题，让考试更严谨；     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3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试题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解析：每道题都有对应的试题解析，实现用户考完即学；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2047034" y="2225035"/>
            <a:ext cx="600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汉仪综艺体简" panose="02010609000101010101" pitchFamily="49" charset="-122"/>
                <a:ea typeface="汉仪综艺体简" panose="02010609000101010101" pitchFamily="49" charset="-122"/>
              </a:rPr>
              <a:t>特色一</a:t>
            </a:r>
            <a:endParaRPr lang="zh-CN" altLang="en-US" sz="2000" b="1" dirty="0">
              <a:latin typeface="汉仪综艺体简" panose="02010609000101010101" pitchFamily="49" charset="-122"/>
              <a:ea typeface="汉仪综艺体简" panose="02010609000101010101" pitchFamily="49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18512" y="4127892"/>
            <a:ext cx="2265664" cy="2265664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808264" y="4098403"/>
            <a:ext cx="7734231" cy="2265664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 flipH="1">
            <a:off x="2075627" y="4995643"/>
            <a:ext cx="531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汉仪综艺体简" panose="02010609000101010101" pitchFamily="49" charset="-122"/>
                <a:ea typeface="汉仪综艺体简" panose="02010609000101010101" pitchFamily="49" charset="-122"/>
              </a:rPr>
              <a:t>特色二</a:t>
            </a:r>
            <a:endParaRPr lang="zh-CN" altLang="en-US" sz="2000" b="1" dirty="0">
              <a:latin typeface="汉仪综艺体简" panose="02010609000101010101" pitchFamily="49" charset="-122"/>
              <a:ea typeface="汉仪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flipH="1">
            <a:off x="3241107" y="4199536"/>
            <a:ext cx="68685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题库管理：搜索试题，支持批量导入题库。大幅度节约命题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间；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批量导出记录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：方便老师分析考试情况和统计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人性分类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管理：试卷题库答案分类管理，让您轻松感受在线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老师  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体验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pic>
        <p:nvPicPr>
          <p:cNvPr id="3075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51" y="1809530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53" y="2643716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91" y="2916068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53" y="2081077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98" y="4360811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042" y="5185508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042" y="5567927"/>
            <a:ext cx="243681" cy="2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Administrator\Desktop\QQ截图201602041404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78" y="1645888"/>
            <a:ext cx="404310" cy="57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Administrator\Desktop\QQ截图201602041404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27" y="4404919"/>
            <a:ext cx="404310" cy="57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330726"/>
      </p:ext>
    </p:extLst>
  </p:cSld>
  <p:clrMapOvr>
    <a:masterClrMapping/>
  </p:clrMapOvr>
  <p:transition spd="slow" advTm="1627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6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9" grpId="0" animBg="1"/>
      <p:bldP spid="11" grpId="0"/>
      <p:bldP spid="24" grpId="0" animBg="1"/>
      <p:bldP spid="26" grpId="0" animBg="1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/>
        </p:nvSpPr>
        <p:spPr>
          <a:xfrm flipH="1">
            <a:off x="8473977" y="3649911"/>
            <a:ext cx="119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Stencil Std" panose="04020904080802020404" pitchFamily="82" charset="0"/>
              </a:rPr>
              <a:t>03</a:t>
            </a:r>
            <a:endParaRPr lang="zh-CN" altLang="en-US" sz="6000" dirty="0">
              <a:latin typeface="Stencil Std" panose="04020904080802020404" pitchFamily="8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 flipH="1">
            <a:off x="5719389" y="2868148"/>
            <a:ext cx="119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Stencil Std" panose="04020904080802020404" pitchFamily="82" charset="0"/>
              </a:rPr>
              <a:t>02</a:t>
            </a:r>
            <a:endParaRPr lang="zh-CN" altLang="en-US" sz="6000" dirty="0">
              <a:latin typeface="Stencil Std" panose="04020904080802020404" pitchFamily="82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 flipH="1">
            <a:off x="2112555" y="3660096"/>
            <a:ext cx="119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Stencil Std" panose="04020904080802020404" pitchFamily="82" charset="0"/>
              </a:rPr>
              <a:t>01</a:t>
            </a:r>
            <a:endParaRPr lang="zh-CN" altLang="en-US" sz="6000" dirty="0">
              <a:latin typeface="Stencil Std" panose="04020904080802020404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1360141" y="238586"/>
            <a:ext cx="310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Eduline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67"/>
          <p:cNvSpPr>
            <a:spLocks noChangeAspect="1" noChangeArrowheads="1" noTextEdit="1"/>
          </p:cNvSpPr>
          <p:nvPr/>
        </p:nvSpPr>
        <p:spPr bwMode="auto">
          <a:xfrm>
            <a:off x="5972152" y="735174"/>
            <a:ext cx="415131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360141" y="1354301"/>
            <a:ext cx="2841292" cy="2460133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557341" y="1532965"/>
            <a:ext cx="2424435" cy="210137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529123" y="3076781"/>
            <a:ext cx="1222080" cy="1222080"/>
          </a:xfrm>
          <a:prstGeom prst="ellipse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flipH="1">
            <a:off x="1612601" y="1695530"/>
            <a:ext cx="231391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经过数千次测试考验，考试系统性能稳定高效，满足同时在线大规模考试需求。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798363" y="1352870"/>
            <a:ext cx="2841292" cy="2460133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7959432" y="1532965"/>
            <a:ext cx="2424435" cy="210137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931213" y="3076781"/>
            <a:ext cx="1222080" cy="1222080"/>
          </a:xfrm>
          <a:prstGeom prst="ellipse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 flipH="1">
            <a:off x="8069954" y="1702116"/>
            <a:ext cx="23139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考试界面简洁明快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操作流畅简便，</a:t>
            </a:r>
            <a:r>
              <a:rPr lang="zh-CN" altLang="zh-CN" dirty="0" smtClean="0"/>
              <a:t>让</a:t>
            </a:r>
            <a:r>
              <a:rPr lang="zh-CN" altLang="zh-CN" dirty="0"/>
              <a:t>用户做题倍感舒心。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4926937" y="3672786"/>
            <a:ext cx="2841292" cy="2460133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118140" y="3813003"/>
            <a:ext cx="2424435" cy="210137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089921" y="5356819"/>
            <a:ext cx="1222080" cy="1222080"/>
          </a:xfrm>
          <a:prstGeom prst="ellipse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381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 flipH="1">
            <a:off x="5228662" y="4115740"/>
            <a:ext cx="231391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系统自动纠错，考试解析一体化自动完成，大大减低人工成本。</a:t>
            </a:r>
          </a:p>
        </p:txBody>
      </p:sp>
      <p:sp>
        <p:nvSpPr>
          <p:cNvPr id="28" name="文本框 27"/>
          <p:cNvSpPr txBox="1"/>
          <p:nvPr/>
        </p:nvSpPr>
        <p:spPr>
          <a:xfrm flipH="1">
            <a:off x="3650581" y="3400933"/>
            <a:ext cx="101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0070C0"/>
                </a:solidFill>
              </a:rPr>
              <a:t>高并发、稳定性能</a:t>
            </a:r>
          </a:p>
        </p:txBody>
      </p:sp>
      <p:sp>
        <p:nvSpPr>
          <p:cNvPr id="29" name="文本框 28"/>
          <p:cNvSpPr txBox="1"/>
          <p:nvPr/>
        </p:nvSpPr>
        <p:spPr>
          <a:xfrm flipH="1">
            <a:off x="7262607" y="5675471"/>
            <a:ext cx="101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0070C0"/>
                </a:solidFill>
              </a:defRPr>
            </a:lvl1pPr>
          </a:lstStyle>
          <a:p>
            <a:r>
              <a:rPr lang="zh-CN" altLang="zh-CN" dirty="0"/>
              <a:t>多功能、一体化</a:t>
            </a:r>
          </a:p>
        </p:txBody>
      </p:sp>
      <p:sp>
        <p:nvSpPr>
          <p:cNvPr id="30" name="文本框 29"/>
          <p:cNvSpPr txBox="1"/>
          <p:nvPr/>
        </p:nvSpPr>
        <p:spPr>
          <a:xfrm flipH="1">
            <a:off x="10030951" y="3376310"/>
            <a:ext cx="101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0070C0"/>
                </a:solidFill>
              </a:defRPr>
            </a:lvl1pPr>
          </a:lstStyle>
          <a:p>
            <a:r>
              <a:rPr lang="zh-CN" altLang="zh-CN" dirty="0"/>
              <a:t>简洁、明快、大气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105536"/>
      </p:ext>
    </p:extLst>
  </p:cSld>
  <p:clrMapOvr>
    <a:masterClrMapping/>
  </p:clrMapOvr>
  <p:transition spd="slow" advTm="2463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31" grpId="0"/>
      <p:bldP spid="6" grpId="0"/>
      <p:bldP spid="7" grpId="0"/>
      <p:bldP spid="9" grpId="0" animBg="1"/>
      <p:bldP spid="11" grpId="0" animBg="1"/>
      <p:bldP spid="10" grpId="0" animBg="1"/>
      <p:bldP spid="12" grpId="0"/>
      <p:bldP spid="16" grpId="0" animBg="1"/>
      <p:bldP spid="17" grpId="0" animBg="1"/>
      <p:bldP spid="18" grpId="0" animBg="1"/>
      <p:bldP spid="19" grpId="0"/>
      <p:bldP spid="22" grpId="0" animBg="1"/>
      <p:bldP spid="23" grpId="0" animBg="1"/>
      <p:bldP spid="24" grpId="0" animBg="1"/>
      <p:bldP spid="26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6"/>
          <p:cNvSpPr txBox="1"/>
          <p:nvPr/>
        </p:nvSpPr>
        <p:spPr>
          <a:xfrm flipH="1">
            <a:off x="146366" y="1161513"/>
            <a:ext cx="310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Eduline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Administrator\Desktop\eduline_demo_png\dem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20" y="0"/>
            <a:ext cx="104910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328733"/>
      </p:ext>
    </p:extLst>
  </p:cSld>
  <p:clrMapOvr>
    <a:masterClrMapping/>
  </p:clrMapOvr>
  <p:transition spd="slow" advTm="2907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eduline_demo_png\edu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18" y="0"/>
            <a:ext cx="10801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6"/>
          <p:cNvSpPr txBox="1"/>
          <p:nvPr/>
        </p:nvSpPr>
        <p:spPr>
          <a:xfrm flipH="1">
            <a:off x="254836" y="975878"/>
            <a:ext cx="310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Eduline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手机端</a:t>
            </a:r>
          </a:p>
        </p:txBody>
      </p:sp>
    </p:spTree>
    <p:extLst>
      <p:ext uri="{BB962C8B-B14F-4D97-AF65-F5344CB8AC3E}">
        <p14:creationId xmlns:p14="http://schemas.microsoft.com/office/powerpoint/2010/main" val="356161216"/>
      </p:ext>
    </p:extLst>
  </p:cSld>
  <p:clrMapOvr>
    <a:masterClrMapping/>
  </p:clrMapOvr>
  <p:transition spd="slow" advTm="2054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1516394"/>
            <a:ext cx="2451100" cy="952500"/>
          </a:xfrm>
          <a:prstGeom prst="rect">
            <a:avLst/>
          </a:prstGeom>
        </p:spPr>
      </p:pic>
      <p:pic>
        <p:nvPicPr>
          <p:cNvPr id="5" name="图片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1516394"/>
            <a:ext cx="2400300" cy="952500"/>
          </a:xfrm>
          <a:prstGeom prst="rect">
            <a:avLst/>
          </a:prstGeom>
        </p:spPr>
      </p:pic>
      <p:pic>
        <p:nvPicPr>
          <p:cNvPr id="13" name="图片 12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21" y="1516394"/>
            <a:ext cx="2400267" cy="952500"/>
          </a:xfrm>
          <a:prstGeom prst="rect">
            <a:avLst/>
          </a:prstGeom>
        </p:spPr>
      </p:pic>
      <p:pic>
        <p:nvPicPr>
          <p:cNvPr id="14" name="图片 13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51" y="1516394"/>
            <a:ext cx="2271347" cy="952500"/>
          </a:xfrm>
          <a:prstGeom prst="rect">
            <a:avLst/>
          </a:prstGeom>
        </p:spPr>
      </p:pic>
      <p:pic>
        <p:nvPicPr>
          <p:cNvPr id="15" name="图片 14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3044960"/>
            <a:ext cx="2451100" cy="960105"/>
          </a:xfrm>
          <a:prstGeom prst="rect">
            <a:avLst/>
          </a:prstGeom>
        </p:spPr>
      </p:pic>
      <p:pic>
        <p:nvPicPr>
          <p:cNvPr id="16" name="图片 15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0" y="3044960"/>
            <a:ext cx="2400300" cy="960105"/>
          </a:xfrm>
          <a:prstGeom prst="rect">
            <a:avLst/>
          </a:prstGeom>
        </p:spPr>
      </p:pic>
      <p:pic>
        <p:nvPicPr>
          <p:cNvPr id="17" name="图片 16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21" y="3044958"/>
            <a:ext cx="2400267" cy="960105"/>
          </a:xfrm>
          <a:prstGeom prst="rect">
            <a:avLst/>
          </a:prstGeom>
        </p:spPr>
      </p:pic>
      <p:pic>
        <p:nvPicPr>
          <p:cNvPr id="18" name="图片 17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51" y="3044959"/>
            <a:ext cx="2271347" cy="96010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4581128"/>
            <a:ext cx="2451100" cy="960107"/>
          </a:xfrm>
          <a:prstGeom prst="rect">
            <a:avLst/>
          </a:prstGeom>
        </p:spPr>
      </p:pic>
      <p:pic>
        <p:nvPicPr>
          <p:cNvPr id="20" name="图片 19">
            <a:hlinkClick r:id="rId20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4581129"/>
            <a:ext cx="5376597" cy="9601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623" y="4581128"/>
            <a:ext cx="2299975" cy="889000"/>
          </a:xfrm>
          <a:prstGeom prst="rect">
            <a:avLst/>
          </a:prstGeom>
        </p:spPr>
      </p:pic>
      <p:pic>
        <p:nvPicPr>
          <p:cNvPr id="22" name="图片 21">
            <a:hlinkClick r:id="rId23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870915"/>
            <a:ext cx="3225800" cy="8502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841105" y="5915161"/>
            <a:ext cx="5472608" cy="6976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21917" tIns="60958" rIns="121917" bIns="60958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37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我们期待您的加入。。。</a:t>
            </a:r>
          </a:p>
        </p:txBody>
      </p:sp>
      <p:pic>
        <p:nvPicPr>
          <p:cNvPr id="2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6"/>
          <p:cNvSpPr txBox="1"/>
          <p:nvPr/>
        </p:nvSpPr>
        <p:spPr>
          <a:xfrm flipH="1">
            <a:off x="1285123" y="232119"/>
            <a:ext cx="361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他们都用的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Eduline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885389"/>
      </p:ext>
    </p:extLst>
  </p:cSld>
  <p:clrMapOvr>
    <a:masterClrMapping/>
  </p:clrMapOvr>
  <p:transition spd="slow" advTm="145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Administrator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37" y="661700"/>
            <a:ext cx="126206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Administrator\Desktop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6" y="-2221450"/>
            <a:ext cx="1030287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flipH="1">
            <a:off x="486434" y="200035"/>
            <a:ext cx="59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1319406" y="286561"/>
            <a:ext cx="34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我们理念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54836" y="1161513"/>
            <a:ext cx="11369081" cy="5202554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冷漠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的传播不是教育的本质，分享精神和互动才是教育的本源。在线教育不应该是单纯的公开课视频同学习者之间的单向输出，而应该是一个具有生态体系的社交化教育循环系统。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我们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坚持以持续创造客户价值为导向，为组织学习提供专业解决方案。通过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学习打造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组织能力与组织绩效，实现组织战略。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此同时，我们专注用户体验设计和开发，可以为您打造出您想要的功能和界面，我们全心全意的为用户服务。</a:t>
            </a:r>
          </a:p>
        </p:txBody>
      </p:sp>
      <p:pic>
        <p:nvPicPr>
          <p:cNvPr id="21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2" y="2315674"/>
            <a:ext cx="256569" cy="25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22" y="3431608"/>
            <a:ext cx="256569" cy="25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dministrator\Desktop\f1c8691d1012e3bb0068770db9e4791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01" y="4503317"/>
            <a:ext cx="256569" cy="25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23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79">
        <p:fade/>
      </p:transition>
    </mc:Choice>
    <mc:Fallback xmlns="">
      <p:transition spd="med" advTm="231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7.1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heme/theme1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766</Words>
  <Application>Microsoft Office PowerPoint</Application>
  <PresentationFormat>自定义</PresentationFormat>
  <Paragraphs>90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Calibri</vt:lpstr>
      <vt:lpstr>Calibri Light</vt:lpstr>
      <vt:lpstr>微软雅黑</vt:lpstr>
      <vt:lpstr>汉仪综艺体简</vt:lpstr>
      <vt:lpstr>Stencil Std</vt:lpstr>
      <vt:lpstr>第一PPT：www.1ppt.com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第一PPT模板网-WWW.1PPT.COM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zhiyi</cp:lastModifiedBy>
  <cp:revision>710</cp:revision>
  <dcterms:created xsi:type="dcterms:W3CDTF">2015-12-03T13:43:03Z</dcterms:created>
  <dcterms:modified xsi:type="dcterms:W3CDTF">2016-03-18T03:14:41Z</dcterms:modified>
</cp:coreProperties>
</file>